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58" r:id="rId4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9621" autoAdjust="0"/>
  </p:normalViewPr>
  <p:slideViewPr>
    <p:cSldViewPr>
      <p:cViewPr>
        <p:scale>
          <a:sx n="40" d="100"/>
          <a:sy n="40" d="100"/>
        </p:scale>
        <p:origin x="-1062" y="-7788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E215E16-A216-427F-AD38-162F87E9F8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13FF0B-725C-45EB-91C5-65FEF926D6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BB2A3B8-A4C8-4EDA-87F9-BDAA1F180CDE}" type="datetimeFigureOut">
              <a:rPr lang="pt-BR"/>
              <a:pPr>
                <a:defRPr/>
              </a:pPr>
              <a:t>25/10/2024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C31AF7E-8224-480C-B83C-63C0D7C2BF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EF670E2-5D7B-40FE-B616-32FA4114A5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229C2A2-D8C8-40A7-BDF1-35FF31BB8AD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8435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363FD-A5DB-45CE-ABB6-E5272205EBA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13FD2-8176-4D2B-AF95-9C8FB8C77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59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107" y="13421154"/>
            <a:ext cx="27539077" cy="925918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212" y="24480365"/>
            <a:ext cx="22678867" cy="11040163"/>
          </a:xfrm>
        </p:spPr>
        <p:txBody>
          <a:bodyPr/>
          <a:lstStyle>
            <a:lvl1pPr marL="0" indent="0" algn="ctr">
              <a:buNone/>
              <a:defRPr/>
            </a:lvl1pPr>
            <a:lvl2pPr marL="411437" indent="0" algn="ctr">
              <a:buNone/>
              <a:defRPr/>
            </a:lvl2pPr>
            <a:lvl3pPr marL="822875" indent="0" algn="ctr">
              <a:buNone/>
              <a:defRPr/>
            </a:lvl3pPr>
            <a:lvl4pPr marL="1234313" indent="0" algn="ctr">
              <a:buNone/>
              <a:defRPr/>
            </a:lvl4pPr>
            <a:lvl5pPr marL="1645750" indent="0" algn="ctr">
              <a:buNone/>
              <a:defRPr/>
            </a:lvl5pPr>
            <a:lvl6pPr marL="2057187" indent="0" algn="ctr">
              <a:buNone/>
              <a:defRPr/>
            </a:lvl6pPr>
            <a:lvl7pPr marL="2468625" indent="0" algn="ctr">
              <a:buNone/>
              <a:defRPr/>
            </a:lvl7pPr>
            <a:lvl8pPr marL="2880062" indent="0" algn="ctr">
              <a:buNone/>
              <a:defRPr/>
            </a:lvl8pPr>
            <a:lvl9pPr marL="32915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0BF667-4F80-4C1B-BD2A-E534B4A9B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6AE7D-3A9F-4FE7-AEC4-BEB439FE80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41D922-E98F-4B97-80B8-8C7CCDC51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258ED-6F39-4A4A-B7CF-482859AAEB7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993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747FA9-7D68-4FC7-B79B-8A7BEE220A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411D95-8DDE-4ED6-821E-84B07B8B8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1DAEB-6FAE-4865-97E3-E815E0A453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A514F-053D-447B-AFF2-7A83265959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062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961" y="1729551"/>
            <a:ext cx="7288729" cy="3686149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602" y="1729551"/>
            <a:ext cx="21716983" cy="3686149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AFAC5B-C91F-4BCA-87C0-ACD888CDF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EAF5E7-0595-4853-98C9-66A8D02975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60191C-DC02-4114-B278-E3E6EA5EF2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35DF9-A8C9-4D43-A3C5-757AAEF8385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418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12229D-29F8-4B8A-A7E7-4F35F7F79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FC563D-EE17-4DDB-A9FF-DF8E2676F2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554A96-0784-4C5D-8A9F-45014AFF8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28113-DF2A-4AC6-9C41-4D0D29E17E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90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8676" y="27760410"/>
            <a:ext cx="27540665" cy="8581080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8676" y="18310751"/>
            <a:ext cx="27540665" cy="9449663"/>
          </a:xfrm>
        </p:spPr>
        <p:txBody>
          <a:bodyPr anchor="b"/>
          <a:lstStyle>
            <a:lvl1pPr marL="0" indent="0">
              <a:buNone/>
              <a:defRPr sz="1800"/>
            </a:lvl1pPr>
            <a:lvl2pPr marL="411437" indent="0">
              <a:buNone/>
              <a:defRPr sz="1620"/>
            </a:lvl2pPr>
            <a:lvl3pPr marL="822875" indent="0">
              <a:buNone/>
              <a:defRPr sz="1440"/>
            </a:lvl3pPr>
            <a:lvl4pPr marL="1234313" indent="0">
              <a:buNone/>
              <a:defRPr sz="1260"/>
            </a:lvl4pPr>
            <a:lvl5pPr marL="1645750" indent="0">
              <a:buNone/>
              <a:defRPr sz="1260"/>
            </a:lvl5pPr>
            <a:lvl6pPr marL="2057187" indent="0">
              <a:buNone/>
              <a:defRPr sz="1260"/>
            </a:lvl6pPr>
            <a:lvl7pPr marL="2468625" indent="0">
              <a:buNone/>
              <a:defRPr sz="1260"/>
            </a:lvl7pPr>
            <a:lvl8pPr marL="2880062" indent="0">
              <a:buNone/>
              <a:defRPr sz="1260"/>
            </a:lvl8pPr>
            <a:lvl9pPr marL="3291500" indent="0">
              <a:buNone/>
              <a:defRPr sz="126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41B6A3-6FC7-4A40-8B9A-EA3B0D98A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DBE8DA-FD4C-4DED-9C74-1B401E6CD3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CF1EBE-4C82-406A-9C6E-14FD48D1B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77618-6E6A-423E-8410-D74A166A2A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071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603" y="10080151"/>
            <a:ext cx="14502855" cy="28510897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5834" y="10080151"/>
            <a:ext cx="14502856" cy="28510897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8BEFD-3D43-43F5-9C11-59E74201F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AF184E-6183-4EC5-A125-46CE6E778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4A302F-0D23-463E-9815-54134EF8A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B2073-6395-4439-8183-BA8F84ACC19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027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602" y="9670619"/>
            <a:ext cx="14313971" cy="40305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37" indent="0">
              <a:buNone/>
              <a:defRPr sz="1800" b="1"/>
            </a:lvl2pPr>
            <a:lvl3pPr marL="822875" indent="0">
              <a:buNone/>
              <a:defRPr sz="1620" b="1"/>
            </a:lvl3pPr>
            <a:lvl4pPr marL="1234313" indent="0">
              <a:buNone/>
              <a:defRPr sz="1440" b="1"/>
            </a:lvl4pPr>
            <a:lvl5pPr marL="1645750" indent="0">
              <a:buNone/>
              <a:defRPr sz="1440" b="1"/>
            </a:lvl5pPr>
            <a:lvl6pPr marL="2057187" indent="0">
              <a:buNone/>
              <a:defRPr sz="1440" b="1"/>
            </a:lvl6pPr>
            <a:lvl7pPr marL="2468625" indent="0">
              <a:buNone/>
              <a:defRPr sz="1440" b="1"/>
            </a:lvl7pPr>
            <a:lvl8pPr marL="2880062" indent="0">
              <a:buNone/>
              <a:defRPr sz="1440" b="1"/>
            </a:lvl8pPr>
            <a:lvl9pPr marL="3291500" indent="0">
              <a:buNone/>
              <a:defRPr sz="14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602" y="13701157"/>
            <a:ext cx="14313971" cy="24889891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71" y="9670619"/>
            <a:ext cx="14320320" cy="40305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37" indent="0">
              <a:buNone/>
              <a:defRPr sz="1800" b="1"/>
            </a:lvl2pPr>
            <a:lvl3pPr marL="822875" indent="0">
              <a:buNone/>
              <a:defRPr sz="1620" b="1"/>
            </a:lvl3pPr>
            <a:lvl4pPr marL="1234313" indent="0">
              <a:buNone/>
              <a:defRPr sz="1440" b="1"/>
            </a:lvl4pPr>
            <a:lvl5pPr marL="1645750" indent="0">
              <a:buNone/>
              <a:defRPr sz="1440" b="1"/>
            </a:lvl5pPr>
            <a:lvl6pPr marL="2057187" indent="0">
              <a:buNone/>
              <a:defRPr sz="1440" b="1"/>
            </a:lvl6pPr>
            <a:lvl7pPr marL="2468625" indent="0">
              <a:buNone/>
              <a:defRPr sz="1440" b="1"/>
            </a:lvl7pPr>
            <a:lvl8pPr marL="2880062" indent="0">
              <a:buNone/>
              <a:defRPr sz="1440" b="1"/>
            </a:lvl8pPr>
            <a:lvl9pPr marL="3291500" indent="0">
              <a:buNone/>
              <a:defRPr sz="14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71" y="13701157"/>
            <a:ext cx="14320320" cy="24889891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119B2E-769B-485F-8AC6-B11E4CDF37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B05302-8A4D-44F9-B643-75034554E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1F79119-139D-49E6-8C5E-1F4A68723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E7B255-1DE5-4B7F-8576-FE7AB978A4D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170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5872F5-D584-4B90-A5B9-37EF6A7C4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15759A-DB6D-448D-87C2-DACC22B6C1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0D7954-F207-409B-BFF8-1A5C4F251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8F09E5-E270-458A-BBCE-36A6DBA5CBF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80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95C9114-7A9F-4454-B8E3-BC28BB7355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E996AD-F557-4C4D-B5CA-9834195D19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A943A2-CAEA-4E09-ABA7-F4C8BF296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408B6-92D7-4931-B6B9-DE6E0AC9C8E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39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601" y="1720026"/>
            <a:ext cx="10658495" cy="732010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979" y="1720028"/>
            <a:ext cx="18110713" cy="3687102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601" y="9040135"/>
            <a:ext cx="10658495" cy="29550913"/>
          </a:xfrm>
        </p:spPr>
        <p:txBody>
          <a:bodyPr/>
          <a:lstStyle>
            <a:lvl1pPr marL="0" indent="0">
              <a:buNone/>
              <a:defRPr sz="1260"/>
            </a:lvl1pPr>
            <a:lvl2pPr marL="411437" indent="0">
              <a:buNone/>
              <a:defRPr sz="1080"/>
            </a:lvl2pPr>
            <a:lvl3pPr marL="822875" indent="0">
              <a:buNone/>
              <a:defRPr sz="900"/>
            </a:lvl3pPr>
            <a:lvl4pPr marL="1234313" indent="0">
              <a:buNone/>
              <a:defRPr sz="810"/>
            </a:lvl4pPr>
            <a:lvl5pPr marL="1645750" indent="0">
              <a:buNone/>
              <a:defRPr sz="810"/>
            </a:lvl5pPr>
            <a:lvl6pPr marL="2057187" indent="0">
              <a:buNone/>
              <a:defRPr sz="810"/>
            </a:lvl6pPr>
            <a:lvl7pPr marL="2468625" indent="0">
              <a:buNone/>
              <a:defRPr sz="810"/>
            </a:lvl7pPr>
            <a:lvl8pPr marL="2880062" indent="0">
              <a:buNone/>
              <a:defRPr sz="810"/>
            </a:lvl8pPr>
            <a:lvl9pPr marL="3291500" indent="0">
              <a:buNone/>
              <a:defRPr sz="81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32AFB0-6566-48C1-B8BD-1DCB5E609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B2913A-D8D4-4AFA-B3F4-4AE9EA8784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2FDFD5-4C36-4A9D-A35B-A8A1C0AFB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92847-4BDA-4892-A48D-974B9465BC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809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657" y="30240449"/>
            <a:ext cx="19439255" cy="356957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657" y="3861012"/>
            <a:ext cx="19439255" cy="25920383"/>
          </a:xfrm>
        </p:spPr>
        <p:txBody>
          <a:bodyPr/>
          <a:lstStyle>
            <a:lvl1pPr marL="0" indent="0">
              <a:buNone/>
              <a:defRPr sz="2880"/>
            </a:lvl1pPr>
            <a:lvl2pPr marL="411437" indent="0">
              <a:buNone/>
              <a:defRPr sz="2520"/>
            </a:lvl2pPr>
            <a:lvl3pPr marL="822875" indent="0">
              <a:buNone/>
              <a:defRPr sz="2160"/>
            </a:lvl3pPr>
            <a:lvl4pPr marL="1234313" indent="0">
              <a:buNone/>
              <a:defRPr sz="1800"/>
            </a:lvl4pPr>
            <a:lvl5pPr marL="1645750" indent="0">
              <a:buNone/>
              <a:defRPr sz="1800"/>
            </a:lvl5pPr>
            <a:lvl6pPr marL="2057187" indent="0">
              <a:buNone/>
              <a:defRPr sz="1800"/>
            </a:lvl6pPr>
            <a:lvl7pPr marL="2468625" indent="0">
              <a:buNone/>
              <a:defRPr sz="1800"/>
            </a:lvl7pPr>
            <a:lvl8pPr marL="2880062" indent="0">
              <a:buNone/>
              <a:defRPr sz="1800"/>
            </a:lvl8pPr>
            <a:lvl9pPr marL="3291500" indent="0">
              <a:buNone/>
              <a:defRPr sz="18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657" y="33810027"/>
            <a:ext cx="19439255" cy="5070551"/>
          </a:xfrm>
        </p:spPr>
        <p:txBody>
          <a:bodyPr/>
          <a:lstStyle>
            <a:lvl1pPr marL="0" indent="0">
              <a:buNone/>
              <a:defRPr sz="1260"/>
            </a:lvl1pPr>
            <a:lvl2pPr marL="411437" indent="0">
              <a:buNone/>
              <a:defRPr sz="1080"/>
            </a:lvl2pPr>
            <a:lvl3pPr marL="822875" indent="0">
              <a:buNone/>
              <a:defRPr sz="900"/>
            </a:lvl3pPr>
            <a:lvl4pPr marL="1234313" indent="0">
              <a:buNone/>
              <a:defRPr sz="810"/>
            </a:lvl4pPr>
            <a:lvl5pPr marL="1645750" indent="0">
              <a:buNone/>
              <a:defRPr sz="810"/>
            </a:lvl5pPr>
            <a:lvl6pPr marL="2057187" indent="0">
              <a:buNone/>
              <a:defRPr sz="810"/>
            </a:lvl6pPr>
            <a:lvl7pPr marL="2468625" indent="0">
              <a:buNone/>
              <a:defRPr sz="810"/>
            </a:lvl7pPr>
            <a:lvl8pPr marL="2880062" indent="0">
              <a:buNone/>
              <a:defRPr sz="810"/>
            </a:lvl8pPr>
            <a:lvl9pPr marL="3291500" indent="0">
              <a:buNone/>
              <a:defRPr sz="81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991B55-6D3F-4995-B969-508D800F9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2DDAC3-243D-4EE5-AC47-21E6C5A47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22DE00-ED50-4388-BE5C-36AB25120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86CBA-FF1A-42E7-83EC-A6AA4D49969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058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25D0D44-F0D6-4444-937C-8921CAB5F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28788"/>
            <a:ext cx="29157612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5EC1BA-E5BD-4C2E-BF21-8C88AB562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57612" cy="285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5F3114-EFB1-41F5-8132-79C83D49FC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1425"/>
            <a:ext cx="7558087" cy="300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399"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016B4F7-5798-46B7-B044-6A35133079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638" y="39341425"/>
            <a:ext cx="10260012" cy="300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399"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AB70CE5-9004-40B1-84B9-D7D360A78F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0363" y="39341425"/>
            <a:ext cx="7558087" cy="300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300"/>
            </a:lvl1pPr>
          </a:lstStyle>
          <a:p>
            <a:fld id="{36E96D96-7886-4D73-A88D-2B1CA9479D6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472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51472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2pPr>
      <a:lvl3pPr algn="ctr" defTabSz="351472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3pPr>
      <a:lvl4pPr algn="ctr" defTabSz="351472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4pPr>
      <a:lvl5pPr algn="ctr" defTabSz="3514725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5pPr>
      <a:lvl6pPr marL="411437" algn="ctr" defTabSz="3517219" rtl="0" fontAlgn="base">
        <a:spcBef>
          <a:spcPct val="0"/>
        </a:spcBef>
        <a:spcAft>
          <a:spcPct val="0"/>
        </a:spcAft>
        <a:defRPr sz="16918">
          <a:solidFill>
            <a:schemeClr val="tx2"/>
          </a:solidFill>
          <a:latin typeface="Arial" charset="0"/>
        </a:defRPr>
      </a:lvl6pPr>
      <a:lvl7pPr marL="822875" algn="ctr" defTabSz="3517219" rtl="0" fontAlgn="base">
        <a:spcBef>
          <a:spcPct val="0"/>
        </a:spcBef>
        <a:spcAft>
          <a:spcPct val="0"/>
        </a:spcAft>
        <a:defRPr sz="16918">
          <a:solidFill>
            <a:schemeClr val="tx2"/>
          </a:solidFill>
          <a:latin typeface="Arial" charset="0"/>
        </a:defRPr>
      </a:lvl7pPr>
      <a:lvl8pPr marL="1234313" algn="ctr" defTabSz="3517219" rtl="0" fontAlgn="base">
        <a:spcBef>
          <a:spcPct val="0"/>
        </a:spcBef>
        <a:spcAft>
          <a:spcPct val="0"/>
        </a:spcAft>
        <a:defRPr sz="16918">
          <a:solidFill>
            <a:schemeClr val="tx2"/>
          </a:solidFill>
          <a:latin typeface="Arial" charset="0"/>
        </a:defRPr>
      </a:lvl8pPr>
      <a:lvl9pPr marL="1645750" algn="ctr" defTabSz="3517219" rtl="0" fontAlgn="base">
        <a:spcBef>
          <a:spcPct val="0"/>
        </a:spcBef>
        <a:spcAft>
          <a:spcPct val="0"/>
        </a:spcAft>
        <a:defRPr sz="16918">
          <a:solidFill>
            <a:schemeClr val="tx2"/>
          </a:solidFill>
          <a:latin typeface="Arial" charset="0"/>
        </a:defRPr>
      </a:lvl9pPr>
    </p:titleStyle>
    <p:bodyStyle>
      <a:lvl1pPr marL="1316038" indent="-1316038" algn="l" defTabSz="3514725" rtl="0" eaLnBrk="0" fontAlgn="base" hangingPunct="0">
        <a:spcBef>
          <a:spcPct val="20000"/>
        </a:spcBef>
        <a:spcAft>
          <a:spcPct val="0"/>
        </a:spcAft>
        <a:buChar char="•"/>
        <a:defRPr sz="12200">
          <a:solidFill>
            <a:schemeClr val="tx1"/>
          </a:solidFill>
          <a:latin typeface="+mn-lt"/>
          <a:ea typeface="+mn-ea"/>
          <a:cs typeface="+mn-cs"/>
        </a:defRPr>
      </a:lvl1pPr>
      <a:lvl2pPr marL="2857500" indent="-1098550" algn="l" defTabSz="3514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95788" indent="-877888" algn="l" defTabSz="3514725" rtl="0" eaLnBrk="0" fontAlgn="base" hangingPunct="0">
        <a:spcBef>
          <a:spcPct val="20000"/>
        </a:spcBef>
        <a:spcAft>
          <a:spcPct val="0"/>
        </a:spcAft>
        <a:buChar char="•"/>
        <a:defRPr sz="9100">
          <a:solidFill>
            <a:schemeClr val="tx1"/>
          </a:solidFill>
          <a:latin typeface="+mn-lt"/>
        </a:defRPr>
      </a:lvl3pPr>
      <a:lvl4pPr marL="6154738" indent="-876300" algn="l" defTabSz="3514725" rtl="0" eaLnBrk="0" fontAlgn="base" hangingPunct="0">
        <a:spcBef>
          <a:spcPct val="20000"/>
        </a:spcBef>
        <a:spcAft>
          <a:spcPct val="0"/>
        </a:spcAft>
        <a:buChar char="–"/>
        <a:defRPr sz="7600">
          <a:solidFill>
            <a:schemeClr val="tx1"/>
          </a:solidFill>
          <a:latin typeface="+mn-lt"/>
        </a:defRPr>
      </a:lvl4pPr>
      <a:lvl5pPr marL="7913688" indent="-876300" algn="l" defTabSz="3514725" rtl="0" eaLnBrk="0" fontAlgn="base" hangingPunct="0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5pPr>
      <a:lvl6pPr marL="8325895" indent="-878591" algn="l" defTabSz="3517219" rtl="0" fontAlgn="base">
        <a:spcBef>
          <a:spcPct val="20000"/>
        </a:spcBef>
        <a:spcAft>
          <a:spcPct val="0"/>
        </a:spcAft>
        <a:buChar char="»"/>
        <a:defRPr sz="7739">
          <a:solidFill>
            <a:schemeClr val="tx1"/>
          </a:solidFill>
          <a:latin typeface="+mn-lt"/>
        </a:defRPr>
      </a:lvl6pPr>
      <a:lvl7pPr marL="8737332" indent="-878591" algn="l" defTabSz="3517219" rtl="0" fontAlgn="base">
        <a:spcBef>
          <a:spcPct val="20000"/>
        </a:spcBef>
        <a:spcAft>
          <a:spcPct val="0"/>
        </a:spcAft>
        <a:buChar char="»"/>
        <a:defRPr sz="7739">
          <a:solidFill>
            <a:schemeClr val="tx1"/>
          </a:solidFill>
          <a:latin typeface="+mn-lt"/>
        </a:defRPr>
      </a:lvl7pPr>
      <a:lvl8pPr marL="9148769" indent="-878591" algn="l" defTabSz="3517219" rtl="0" fontAlgn="base">
        <a:spcBef>
          <a:spcPct val="20000"/>
        </a:spcBef>
        <a:spcAft>
          <a:spcPct val="0"/>
        </a:spcAft>
        <a:buChar char="»"/>
        <a:defRPr sz="7739">
          <a:solidFill>
            <a:schemeClr val="tx1"/>
          </a:solidFill>
          <a:latin typeface="+mn-lt"/>
        </a:defRPr>
      </a:lvl8pPr>
      <a:lvl9pPr marL="9560208" indent="-878591" algn="l" defTabSz="3517219" rtl="0" fontAlgn="base">
        <a:spcBef>
          <a:spcPct val="20000"/>
        </a:spcBef>
        <a:spcAft>
          <a:spcPct val="0"/>
        </a:spcAft>
        <a:buChar char="»"/>
        <a:defRPr sz="7739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37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875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313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750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187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625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062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500" algn="l" defTabSz="82287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04450ECE-936C-48C4-8C03-EA3CA979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366" y="11528750"/>
            <a:ext cx="14476092" cy="3885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59385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59385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593850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593850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593850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3600" b="1" dirty="0"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3800" b="1" dirty="0">
                <a:latin typeface="Verdana" panose="020B0604030504040204" pitchFamily="34" charset="0"/>
              </a:rPr>
              <a:t>Introdução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t-BR" altLang="pt-BR" sz="3240" dirty="0"/>
              <a:t>	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t-BR" sz="33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 MEI é uma categoria empresarial simplificada que tem ganhado relevância no Brasil. Ele proporciona uma maneira facilitada de formalização para empreendedores informais, fornecendo benefícios e simplificando o processo de entrada no meio empresarial. Com uma carga tributária reduzida e obrigações simplificadas, o MEI cria um ambiente favorável para os pequenos empresários, promovendo a formalização e estimulando o crescimento econômico, com isso, ele ajuda a resolver problemas como geração de empregos, aumento da renda familiar e fortalecimento da economia local, e desempenha um papel importante na dinâmica socioeconômica do país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t-BR" sz="3600" dirty="0">
              <a:ea typeface="Aptos" panose="020B0004020202020204" pitchFamily="34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t-BR" altLang="pt-BR" sz="3800" b="1" dirty="0">
                <a:latin typeface="Verdana" panose="020B0604030504040204" pitchFamily="34" charset="0"/>
              </a:rPr>
              <a:t>Objetivos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t-BR" altLang="pt-BR" sz="3300" b="1" dirty="0">
              <a:latin typeface="Verdana" panose="020B0604030504040204" pitchFamily="34" charset="0"/>
            </a:endParaRPr>
          </a:p>
          <a:p>
            <a:pPr marL="571500" indent="-571500" algn="just">
              <a:spcBef>
                <a:spcPct val="0"/>
              </a:spcBef>
              <a:defRPr/>
            </a:pPr>
            <a:r>
              <a:rPr lang="pt-BR" altLang="pt-BR" sz="3300" dirty="0"/>
              <a:t>Identificar e analisar os principais desafios enfrentados pelos microempreendedores.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300" dirty="0"/>
          </a:p>
          <a:p>
            <a:pPr marL="571500" indent="-571500" algn="just">
              <a:spcBef>
                <a:spcPct val="0"/>
              </a:spcBef>
              <a:defRPr/>
            </a:pPr>
            <a:r>
              <a:rPr lang="pt-BR" altLang="pt-BR" sz="3300" dirty="0"/>
              <a:t>Avaliar de que forma a carga tributária brasileira influencia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sz="3300" dirty="0"/>
              <a:t>    diretamente a capacidade de investimentos e a lucratividade dos         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sz="3300" dirty="0"/>
              <a:t>    microempreendedores.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300" dirty="0"/>
          </a:p>
          <a:p>
            <a:pPr marL="571500" indent="-571500" algn="just">
              <a:spcBef>
                <a:spcPct val="0"/>
              </a:spcBef>
              <a:defRPr/>
            </a:pPr>
            <a:r>
              <a:rPr lang="pt-BR" altLang="pt-BR" sz="3300" dirty="0"/>
              <a:t>Pesquisar qual a importância da educação empreendedora e como o acesso a programa de capacitação.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300" dirty="0"/>
          </a:p>
          <a:p>
            <a:pPr marL="571500" indent="-571500" algn="just">
              <a:spcBef>
                <a:spcPct val="0"/>
              </a:spcBef>
              <a:defRPr/>
            </a:pPr>
            <a:r>
              <a:rPr lang="pt-BR" altLang="pt-BR" sz="3300" dirty="0"/>
              <a:t>Investigar quais são os fatores que levam os indivíduos a empreenderem no Brasil.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300" dirty="0"/>
          </a:p>
          <a:p>
            <a:pPr marL="571500" indent="-571500" algn="just">
              <a:spcBef>
                <a:spcPct val="0"/>
              </a:spcBef>
              <a:defRPr/>
            </a:pPr>
            <a:r>
              <a:rPr lang="pt-BR" altLang="pt-BR" sz="3300" dirty="0"/>
              <a:t>Apurar quais estratégias governamentais têm sido implementadas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pt-BR" altLang="pt-BR" sz="3300" dirty="0"/>
              <a:t>    para apoiar e promover o microempreendedorismo no Brasil.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pt-BR" altLang="pt-BR" sz="3300" dirty="0"/>
          </a:p>
          <a:p>
            <a:pPr marL="457200" indent="-457200">
              <a:lnSpc>
                <a:spcPct val="115000"/>
              </a:lnSpc>
              <a:spcAft>
                <a:spcPts val="800"/>
              </a:spcAft>
            </a:pPr>
            <a:r>
              <a:rPr lang="pt-BR" sz="3300" kern="1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Compreender quais são as tendencias tecnológicas e como as transformações no ambiente de negócios afetam o </a:t>
            </a:r>
            <a:r>
              <a:rPr lang="pt-BR" sz="3300" kern="100" dirty="0" err="1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3300" kern="1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no Brasil.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pt-BR" altLang="pt-BR" sz="3300" dirty="0"/>
          </a:p>
          <a:p>
            <a:pPr marL="571500" indent="-571500" algn="just">
              <a:spcBef>
                <a:spcPct val="0"/>
              </a:spcBef>
              <a:defRPr/>
            </a:pPr>
            <a:r>
              <a:rPr lang="pt-BR" altLang="pt-BR" sz="3300" dirty="0"/>
              <a:t>Identificar os impactos do microempreendedorismo na redução da desigualdade social através da geração de empregos no crescimento da economia local.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sz="32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3600" b="1" dirty="0">
                <a:latin typeface="Verdana" panose="020B0604030504040204" pitchFamily="34" charset="0"/>
              </a:rPr>
              <a:t>Métodos e Técnicas</a:t>
            </a:r>
            <a:endParaRPr lang="pt-BR" altLang="pt-BR" sz="360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2800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Foram realizadas entrevistas e pesquisas bibliográficas, afim de se aprofundar no assunto. A pesquisa foi realizada durante 3 semanas, no período de 01 a 22 de abril de 2024 e contou com a participação de 17 microempreendedores. Através de um questionário online, por instrumento da plataforma Google </a:t>
            </a:r>
            <a:r>
              <a:rPr lang="pt-BR" sz="33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Forms</a:t>
            </a: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direcionado a microempreendedores, composto por 17 perguntas de múltipla escolha, foram coletados dados sobre diversos aspectos relacionados as vantagens e desafios enfrentados pelos microempreendedores, bem como sua contribuição para a economia brasileira. Com a pesquisa exploratória, envolvendo o levantamento, que resulta na pesquisa quantitativa analisando o percentual do crescimento do </a:t>
            </a:r>
            <a:r>
              <a:rPr lang="pt-BR" sz="33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t-BR" altLang="pt-BR" sz="324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t-BR" altLang="pt-BR" sz="3240" dirty="0"/>
              <a:t>	</a:t>
            </a:r>
          </a:p>
          <a:p>
            <a:pPr>
              <a:buFontTx/>
              <a:buNone/>
              <a:defRPr/>
            </a:pPr>
            <a:r>
              <a:rPr lang="pt-BR" sz="3240" dirty="0"/>
              <a:t>	</a:t>
            </a:r>
            <a:endParaRPr lang="pt-BR" sz="3600" b="1" i="1" dirty="0">
              <a:latin typeface="Verdana" panose="020B0604030504040204" pitchFamily="34" charset="0"/>
            </a:endParaRPr>
          </a:p>
          <a:p>
            <a:pPr algn="ctr">
              <a:buFontTx/>
              <a:buNone/>
              <a:defRPr/>
            </a:pPr>
            <a:endParaRPr lang="pt-BR" sz="3240" b="1" i="1" dirty="0">
              <a:latin typeface="Verdana" panose="020B0604030504040204" pitchFamily="34" charset="0"/>
            </a:endParaRPr>
          </a:p>
          <a:p>
            <a:pPr>
              <a:buFontTx/>
              <a:buNone/>
              <a:defRPr/>
            </a:pPr>
            <a:r>
              <a:rPr lang="pt-BR" sz="3240" dirty="0"/>
              <a:t>	</a:t>
            </a:r>
          </a:p>
          <a:p>
            <a:pPr>
              <a:buFontTx/>
              <a:buNone/>
              <a:defRPr/>
            </a:pPr>
            <a:endParaRPr lang="pt-BR" sz="3240" dirty="0"/>
          </a:p>
          <a:p>
            <a:pPr>
              <a:buFontTx/>
              <a:buNone/>
              <a:defRPr/>
            </a:pPr>
            <a:endParaRPr lang="pt-BR" sz="3240" dirty="0"/>
          </a:p>
          <a:p>
            <a:pPr>
              <a:buFontTx/>
              <a:buNone/>
              <a:defRPr/>
            </a:pPr>
            <a:endParaRPr lang="pt-BR" sz="3240" dirty="0"/>
          </a:p>
        </p:txBody>
      </p:sp>
      <p:sp>
        <p:nvSpPr>
          <p:cNvPr id="3075" name="Text Box 5">
            <a:extLst>
              <a:ext uri="{FF2B5EF4-FFF2-40B4-BE49-F238E27FC236}">
                <a16:creationId xmlns:a16="http://schemas.microsoft.com/office/drawing/2014/main" id="{3AAF9EC4-5C6D-4744-AC83-8D68A529E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0694" y="11695619"/>
            <a:ext cx="15446885" cy="32029153"/>
          </a:xfrm>
          <a:prstGeom prst="rect">
            <a:avLst/>
          </a:prstGeom>
          <a:solidFill>
            <a:schemeClr val="bg1">
              <a:alpha val="54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defTabSz="159385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59385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593850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593850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593850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593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pt-BR" sz="36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t-BR" sz="3800" b="1" dirty="0">
                <a:latin typeface="Verdana" panose="020B0604030504040204" pitchFamily="34" charset="0"/>
              </a:rPr>
              <a:t>Resultados e Discussão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200" b="1" i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Os dados mostram como os microempreendedores veem o mercado e as oportunidades. Eles também preveem o </a:t>
            </a:r>
            <a:r>
              <a:rPr lang="pt-BR" sz="33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como uma fonte de renda e desenvolvimento profissional. A Figura 3.9 mostra que 47,1% concordam plenamente, 41,2% apenas concordam e 5,9% discordam plenamente. Além disso, enfatiza o papel do setor na economia, fornecendo informações úteis para a criação de políticas públicas que apoiem o crescimento sustentável e a resiliência dos pequenos negócios no Brasil.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pt-BR" sz="3300" kern="1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pt-BR" sz="33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t-BR" altLang="pt-BR" sz="3200" dirty="0">
              <a:latin typeface="+mn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ctr">
              <a:spcBef>
                <a:spcPct val="0"/>
              </a:spcBef>
              <a:defRPr/>
            </a:pPr>
            <a:endParaRPr lang="pt-BR" altLang="pt-BR" sz="2800" b="1" i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Figura 3.1 – Opinião sobre o </a:t>
            </a:r>
            <a:r>
              <a:rPr lang="pt-BR" sz="28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2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no Atual Cenário Econômico Brasileiro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8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Fonte: Elaborado pelas autoras (2024)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t-BR" altLang="pt-BR" sz="3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Conclusão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pt-BR" altLang="pt-BR" sz="3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 </a:t>
            </a:r>
            <a:r>
              <a:rPr lang="pt-BR" sz="33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é crucial para o desenvolvimento econômico e social do Brasil. No estudo realizado, se aprofundamos sobre o conceito e os benefícios do MEI, legislação do </a:t>
            </a:r>
            <a:r>
              <a:rPr lang="pt-BR" sz="33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educação financeira para o microempreendedor, gestão de microempresas com tecnologia, marketing e mídias digitais. Notamos que grande parte dos microempreendedores trabalham de carteira assinada, muitos possuem só conhecimento básico sobre o conceito de </a:t>
            </a:r>
            <a:r>
              <a:rPr lang="pt-BR" sz="330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microempreendedorismo</a:t>
            </a:r>
            <a:r>
              <a:rPr lang="pt-BR" sz="33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e não estão familiarizado com as políticas e programas governamentais do MEI, contudo, a maioria está buscando formas de melhorar a gestão do seu negócio.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None/>
            </a:pPr>
            <a:endParaRPr lang="pt-BR" sz="33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altLang="pt-BR" sz="3800" b="1" dirty="0">
                <a:latin typeface="Verdana" panose="020B0604030504040204" pitchFamily="34" charset="0"/>
              </a:rPr>
              <a:t>Referências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pt-BR" sz="2500" kern="100" dirty="0">
              <a:effectLst/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500" kern="1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DRUCKER, P. F. Inovação e espírito empreendedor: prática e princípios. São Paulo: Pioneira, 1985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500" dirty="0"/>
              <a:t>ROBBINS, S. P.; JUDGE, T. A.; SOBRAL, F. Comportamento Organizacional: teoria e prática no contexto brasileiro. São Paulo: Pearson, 2011. </a:t>
            </a:r>
            <a:endParaRPr lang="pt-BR" sz="25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500" kern="1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SCHUMPETER, J. A</a:t>
            </a:r>
            <a:r>
              <a:rPr lang="pt-BR" sz="2500" kern="10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. Capitalismo</a:t>
            </a:r>
            <a:r>
              <a:rPr lang="pt-BR" sz="2500" kern="1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, Socialismo e Democracia. Rio de Janeiro: Editora Zahar, 1984</a:t>
            </a:r>
            <a:endParaRPr lang="pt-BR" sz="25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3800" b="1" dirty="0">
              <a:latin typeface="Verdana" panose="020B0604030504040204" pitchFamily="34" charset="0"/>
            </a:endParaRP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B1D63167-A899-41FD-9FC6-D4D961842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4821238"/>
            <a:ext cx="1841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/>
          </a:p>
        </p:txBody>
      </p:sp>
      <p:sp>
        <p:nvSpPr>
          <p:cNvPr id="2053" name="Rectangle 7">
            <a:extLst>
              <a:ext uri="{FF2B5EF4-FFF2-40B4-BE49-F238E27FC236}">
                <a16:creationId xmlns:a16="http://schemas.microsoft.com/office/drawing/2014/main" id="{3D6054E2-FD34-48A2-92E3-567729434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4821238"/>
            <a:ext cx="1841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/>
          </a:p>
        </p:txBody>
      </p:sp>
      <p:sp>
        <p:nvSpPr>
          <p:cNvPr id="2054" name="Rectangle 9">
            <a:extLst>
              <a:ext uri="{FF2B5EF4-FFF2-40B4-BE49-F238E27FC236}">
                <a16:creationId xmlns:a16="http://schemas.microsoft.com/office/drawing/2014/main" id="{CA8757D1-61A1-4EFC-B5B3-F558DBF80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4821238"/>
            <a:ext cx="1841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/>
          </a:p>
        </p:txBody>
      </p:sp>
      <p:sp>
        <p:nvSpPr>
          <p:cNvPr id="2055" name="Rectangle 12">
            <a:extLst>
              <a:ext uri="{FF2B5EF4-FFF2-40B4-BE49-F238E27FC236}">
                <a16:creationId xmlns:a16="http://schemas.microsoft.com/office/drawing/2014/main" id="{DC129AF3-8F55-47C6-8E13-E1A26B667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41288"/>
            <a:ext cx="698501" cy="426243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/>
          </a:p>
        </p:txBody>
      </p:sp>
      <p:sp>
        <p:nvSpPr>
          <p:cNvPr id="2056" name="Rectangle 13">
            <a:extLst>
              <a:ext uri="{FF2B5EF4-FFF2-40B4-BE49-F238E27FC236}">
                <a16:creationId xmlns:a16="http://schemas.microsoft.com/office/drawing/2014/main" id="{7DC7D9AA-DB2F-4508-9A78-CC724478F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42537637"/>
            <a:ext cx="32399288" cy="58521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/>
          </a:p>
        </p:txBody>
      </p:sp>
      <p:sp>
        <p:nvSpPr>
          <p:cNvPr id="2057" name="Rectangle 14">
            <a:extLst>
              <a:ext uri="{FF2B5EF4-FFF2-40B4-BE49-F238E27FC236}">
                <a16:creationId xmlns:a16="http://schemas.microsoft.com/office/drawing/2014/main" id="{990F903A-06E1-4AF4-B659-1EADDA43F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-1588"/>
            <a:ext cx="32399288" cy="70165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>
              <a:solidFill>
                <a:srgbClr val="00B050"/>
              </a:solidFill>
            </a:endParaRPr>
          </a:p>
        </p:txBody>
      </p:sp>
      <p:sp>
        <p:nvSpPr>
          <p:cNvPr id="2058" name="Rectangle 15">
            <a:extLst>
              <a:ext uri="{FF2B5EF4-FFF2-40B4-BE49-F238E27FC236}">
                <a16:creationId xmlns:a16="http://schemas.microsoft.com/office/drawing/2014/main" id="{8BCC4230-8DA4-4AC4-9F64-EA9FD89A9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75" y="-1588"/>
            <a:ext cx="698500" cy="4291171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6929"/>
          </a:p>
        </p:txBody>
      </p:sp>
      <p:sp>
        <p:nvSpPr>
          <p:cNvPr id="3084" name="Text Box 19">
            <a:extLst>
              <a:ext uri="{FF2B5EF4-FFF2-40B4-BE49-F238E27FC236}">
                <a16:creationId xmlns:a16="http://schemas.microsoft.com/office/drawing/2014/main" id="{AA3AF95E-0FEC-4CF1-B39F-FF0D681B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0" y="6840538"/>
            <a:ext cx="24003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pt-BR" sz="2790">
              <a:latin typeface="Times New Roman" panose="02020603050405020304" pitchFamily="18" charset="0"/>
            </a:endParaRPr>
          </a:p>
        </p:txBody>
      </p:sp>
      <p:sp>
        <p:nvSpPr>
          <p:cNvPr id="2060" name="Text Box 20">
            <a:extLst>
              <a:ext uri="{FF2B5EF4-FFF2-40B4-BE49-F238E27FC236}">
                <a16:creationId xmlns:a16="http://schemas.microsoft.com/office/drawing/2014/main" id="{C264F9AA-A1DA-4F3D-9415-577091107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850" y="5920435"/>
            <a:ext cx="28098253" cy="520142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solidFill>
                  <a:srgbClr val="FFFFFF"/>
                </a:solidFill>
                <a:latin typeface="Verdana" panose="020B0604030504040204" pitchFamily="34" charset="0"/>
              </a:rPr>
              <a:t>OS BENEFÍCIOS DO MICROEMPREENDEDORISMO E O SEU DESTAQUE NO CENÁRIO ECONÔMICO DO BRASIL.</a:t>
            </a:r>
            <a:endParaRPr lang="en-US" altLang="pt-BR" sz="4000" b="1" dirty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Alicia de Oliveira, Gabriela L. de Figueiredo, Giulia D. A. de Souza, Naira de L. Guimarães, Thamires R. Ferreira e Yasmin S. F. Soares.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Centro Estadual de Educação Tecnológica Paula Souza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Escola Técnica Estadual José </a:t>
            </a:r>
            <a:r>
              <a:rPr lang="pt-BR" altLang="pt-BR" sz="2800" b="1" dirty="0" err="1">
                <a:solidFill>
                  <a:srgbClr val="FFFFFF"/>
                </a:solidFill>
                <a:latin typeface="Verdana" panose="020B0604030504040204" pitchFamily="34" charset="0"/>
              </a:rPr>
              <a:t>Martimiano</a:t>
            </a: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 da Silva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Curso Técnico em Administração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Orientador: Marcelo Alves Pereira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FFFFFF"/>
                </a:solidFill>
                <a:latin typeface="Verdana" panose="020B0604030504040204" pitchFamily="34" charset="0"/>
              </a:rPr>
              <a:t>Junho/2024</a:t>
            </a:r>
          </a:p>
        </p:txBody>
      </p:sp>
      <p:sp>
        <p:nvSpPr>
          <p:cNvPr id="3086" name="Text Box 21">
            <a:extLst>
              <a:ext uri="{FF2B5EF4-FFF2-40B4-BE49-F238E27FC236}">
                <a16:creationId xmlns:a16="http://schemas.microsoft.com/office/drawing/2014/main" id="{11F9EB6B-35EB-4CD0-BEBC-CA64403CF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8275" y="7075488"/>
            <a:ext cx="185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pt-BR" sz="2790">
              <a:latin typeface="Times New Roman" panose="02020603050405020304" pitchFamily="18" charset="0"/>
            </a:endParaRPr>
          </a:p>
        </p:txBody>
      </p:sp>
      <p:pic>
        <p:nvPicPr>
          <p:cNvPr id="2062" name="Imagem 1">
            <a:extLst>
              <a:ext uri="{FF2B5EF4-FFF2-40B4-BE49-F238E27FC236}">
                <a16:creationId xmlns:a16="http://schemas.microsoft.com/office/drawing/2014/main" id="{64D016B3-2B7D-48C9-8BBD-2AB72C075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609" y="1560327"/>
            <a:ext cx="4981075" cy="3815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04" y="1560327"/>
            <a:ext cx="7159563" cy="374593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07" r="77006" b="13467"/>
          <a:stretch/>
        </p:blipFill>
        <p:spPr>
          <a:xfrm>
            <a:off x="15882977" y="1057257"/>
            <a:ext cx="6035005" cy="4076995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 bwMode="auto">
          <a:xfrm>
            <a:off x="863109" y="946150"/>
            <a:ext cx="30293030" cy="0"/>
          </a:xfrm>
          <a:prstGeom prst="line">
            <a:avLst/>
          </a:prstGeom>
          <a:ln w="762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 bwMode="auto">
          <a:xfrm flipV="1">
            <a:off x="1051541" y="11735223"/>
            <a:ext cx="30104598" cy="4"/>
          </a:xfrm>
          <a:prstGeom prst="line">
            <a:avLst/>
          </a:prstGeom>
          <a:ln w="762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Imagem 10" descr="Gráfico, Gráfico de pizza&#10;&#10;Descrição gerada automaticamente">
            <a:extLst>
              <a:ext uri="{FF2B5EF4-FFF2-40B4-BE49-F238E27FC236}">
                <a16:creationId xmlns:a16="http://schemas.microsoft.com/office/drawing/2014/main" id="{B92F8E36-749D-6D7A-F2CE-25860CA632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730" y="19224055"/>
            <a:ext cx="12911385" cy="7753085"/>
          </a:xfrm>
          <a:prstGeom prst="rect">
            <a:avLst/>
          </a:prstGeom>
        </p:spPr>
      </p:pic>
      <p:pic>
        <p:nvPicPr>
          <p:cNvPr id="12" name="Imagem 11" descr="Uma imagem contendo Logotipo&#10;&#10;Descrição gerada automaticamente">
            <a:extLst>
              <a:ext uri="{FF2B5EF4-FFF2-40B4-BE49-F238E27FC236}">
                <a16:creationId xmlns:a16="http://schemas.microsoft.com/office/drawing/2014/main" id="{82C622AC-2451-40AC-43F4-926438829B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0745" y="1173290"/>
            <a:ext cx="10136834" cy="40501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08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08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A7752BF5F56247AD30B7CFC2E7FD6C" ma:contentTypeVersion="5" ma:contentTypeDescription="Crie um novo documento." ma:contentTypeScope="" ma:versionID="edd352d8349afe0b3c138ceffc88491c">
  <xsd:schema xmlns:xsd="http://www.w3.org/2001/XMLSchema" xmlns:xs="http://www.w3.org/2001/XMLSchema" xmlns:p="http://schemas.microsoft.com/office/2006/metadata/properties" xmlns:ns2="44581fe2-7fd1-4c07-bf31-277082ca68d1" targetNamespace="http://schemas.microsoft.com/office/2006/metadata/properties" ma:root="true" ma:fieldsID="493998dac78509e64562662bf7e634ef" ns2:_="">
    <xsd:import namespace="44581fe2-7fd1-4c07-bf31-277082ca68d1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81fe2-7fd1-4c07-bf31-277082ca68d1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C9B690-53E1-4F65-977E-478A21D230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81fe2-7fd1-4c07-bf31-277082ca68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273242-88A1-4ED2-9B74-99DDF333DB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694</Words>
  <Application>Microsoft Office PowerPoint</Application>
  <PresentationFormat>Personalizar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Arial</vt:lpstr>
      <vt:lpstr>Times New Roman</vt:lpstr>
      <vt:lpstr>Verdana</vt:lpstr>
      <vt:lpstr>Design padrão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Ceuclar</dc:creator>
  <cp:lastModifiedBy>MARCELO ALVES PEREIRA</cp:lastModifiedBy>
  <cp:revision>100</cp:revision>
  <dcterms:created xsi:type="dcterms:W3CDTF">2005-12-08T17:19:27Z</dcterms:created>
  <dcterms:modified xsi:type="dcterms:W3CDTF">2024-10-25T19:44:56Z</dcterms:modified>
</cp:coreProperties>
</file>