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1pPr>
    <a:lvl2pPr marL="1939737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2pPr>
    <a:lvl3pPr marL="3879475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3pPr>
    <a:lvl4pPr marL="5819212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4pPr>
    <a:lvl5pPr marL="7758949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5pPr>
    <a:lvl6pPr marL="9698686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6pPr>
    <a:lvl7pPr marL="11638424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7pPr>
    <a:lvl8pPr marL="13578161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8pPr>
    <a:lvl9pPr marL="15517898" algn="l" defTabSz="3879475" rtl="0" eaLnBrk="1" latinLnBrk="0" hangingPunct="1">
      <a:defRPr sz="762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CRISTINA MARQUES AMANCIO" initials="SCMA" lastIdx="1" clrIdx="0">
    <p:extLst>
      <p:ext uri="{19B8F6BF-5375-455C-9EA6-DF929625EA0E}">
        <p15:presenceInfo xmlns:p15="http://schemas.microsoft.com/office/powerpoint/2012/main" userId="SARA CRISTINA MARQUES AMANC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55C"/>
    <a:srgbClr val="4A5516"/>
    <a:srgbClr val="941611"/>
    <a:srgbClr val="200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DC79F-C433-4804-8F14-28153F54FEAF}" v="2" dt="2020-07-21T22:59:13.126"/>
    <p1510:client id="{BB601122-780D-4F96-92C0-93643DB8C4D9}" v="4" dt="2020-07-21T23:13:18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9425" autoAdjust="0"/>
  </p:normalViewPr>
  <p:slideViewPr>
    <p:cSldViewPr>
      <p:cViewPr>
        <p:scale>
          <a:sx n="30" d="100"/>
          <a:sy n="30" d="100"/>
        </p:scale>
        <p:origin x="1020" y="24"/>
      </p:cViewPr>
      <p:guideLst>
        <p:guide orient="horz" pos="13607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in7\Downloads\rh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100">
                <a:latin typeface="Arial" pitchFamily="34" charset="0"/>
                <a:cs typeface="Arial" pitchFamily="34" charset="0"/>
              </a:rPr>
              <a:t>Qual seu grau de importância em ser avaliado (em %)</a:t>
            </a:r>
          </a:p>
        </c:rich>
      </c:tx>
      <c:layout>
        <c:manualLayout>
          <c:xMode val="edge"/>
          <c:yMode val="edge"/>
          <c:x val="0.10872219919878442"/>
          <c:y val="1.3888990620358501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780998345744118E-2"/>
          <c:y val="0.28179271708683484"/>
          <c:w val="0.8600029415733782"/>
          <c:h val="0.403666159377136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'gráfico 2'!$B$34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delete val="1"/>
          </c:dLbls>
          <c:cat>
            <c:strRef>
              <c:f>'gráfico 2'!$A$35:$A$39</c:f>
              <c:strCache>
                <c:ptCount val="5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Ruim</c:v>
                </c:pt>
                <c:pt idx="4">
                  <c:v>Péssimo</c:v>
                </c:pt>
              </c:strCache>
            </c:strRef>
          </c:cat>
          <c:val>
            <c:numRef>
              <c:f>'gráfico 2'!$B$35:$B$39</c:f>
              <c:numCache>
                <c:formatCode>0.00%</c:formatCode>
                <c:ptCount val="5"/>
                <c:pt idx="0" formatCode="0%">
                  <c:v>0.4</c:v>
                </c:pt>
                <c:pt idx="1">
                  <c:v>0.33330000000000037</c:v>
                </c:pt>
                <c:pt idx="2" formatCode="0%">
                  <c:v>0.2</c:v>
                </c:pt>
                <c:pt idx="3">
                  <c:v>0.6670000000000007</c:v>
                </c:pt>
                <c:pt idx="4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F0-42CA-AADF-E34342DFBF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929216"/>
        <c:axId val="41486016"/>
        <c:axId val="0"/>
      </c:bar3DChart>
      <c:catAx>
        <c:axId val="3392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41486016"/>
        <c:crosses val="autoZero"/>
        <c:auto val="1"/>
        <c:lblAlgn val="ctr"/>
        <c:lblOffset val="100"/>
        <c:noMultiLvlLbl val="0"/>
      </c:catAx>
      <c:valAx>
        <c:axId val="414860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3929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8A8E1-D002-4153-8DC9-48ACCE6B7CB6}" type="datetimeFigureOut">
              <a:rPr lang="pt-BR" smtClean="0"/>
              <a:t>22/06/2022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993C6-0846-4474-82E9-D9CECFB317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87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993C6-0846-4474-82E9-D9CECFB317B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2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3" y="2"/>
            <a:ext cx="28800425" cy="36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74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3"/>
            <a:ext cx="28772990" cy="5479742"/>
          </a:xfrm>
          <a:prstGeom prst="rect">
            <a:avLst/>
          </a:prstGeom>
        </p:spPr>
      </p:pic>
      <p:sp>
        <p:nvSpPr>
          <p:cNvPr id="4" name="Retângulo 3"/>
          <p:cNvSpPr/>
          <p:nvPr userDrawn="1"/>
        </p:nvSpPr>
        <p:spPr>
          <a:xfrm>
            <a:off x="1587" y="5480045"/>
            <a:ext cx="320012" cy="377205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74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 userDrawn="1"/>
        </p:nvSpPr>
        <p:spPr>
          <a:xfrm>
            <a:off x="28452979" y="360003"/>
            <a:ext cx="320012" cy="428406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74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 userDrawn="1"/>
        </p:nvSpPr>
        <p:spPr>
          <a:xfrm>
            <a:off x="4" y="43020642"/>
            <a:ext cx="28772991" cy="36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74"/>
          </a:p>
        </p:txBody>
      </p:sp>
    </p:spTree>
    <p:extLst>
      <p:ext uri="{BB962C8B-B14F-4D97-AF65-F5344CB8AC3E}">
        <p14:creationId xmlns:p14="http://schemas.microsoft.com/office/powerpoint/2010/main" val="206189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91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16216" y="10900166"/>
            <a:ext cx="25515376" cy="23222343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085" y="10900166"/>
            <a:ext cx="76066124" cy="23222343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38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74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036" y="27760417"/>
            <a:ext cx="24480362" cy="8580127"/>
          </a:xfrm>
        </p:spPr>
        <p:txBody>
          <a:bodyPr anchor="t"/>
          <a:lstStyle>
            <a:lvl1pPr algn="l">
              <a:defRPr sz="14847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036" y="18310277"/>
            <a:ext cx="24480362" cy="9450136"/>
          </a:xfrm>
        </p:spPr>
        <p:txBody>
          <a:bodyPr anchor="b"/>
          <a:lstStyle>
            <a:lvl1pPr marL="0" indent="0">
              <a:buNone/>
              <a:defRPr sz="7423">
                <a:solidFill>
                  <a:schemeClr val="tx1">
                    <a:tint val="75000"/>
                  </a:schemeClr>
                </a:solidFill>
              </a:defRPr>
            </a:lvl1pPr>
            <a:lvl2pPr marL="1697014" indent="0">
              <a:buNone/>
              <a:defRPr sz="6674">
                <a:solidFill>
                  <a:schemeClr val="tx1">
                    <a:tint val="75000"/>
                  </a:schemeClr>
                </a:solidFill>
              </a:defRPr>
            </a:lvl2pPr>
            <a:lvl3pPr marL="3394028" indent="0">
              <a:buNone/>
              <a:defRPr sz="5924">
                <a:solidFill>
                  <a:schemeClr val="tx1">
                    <a:tint val="75000"/>
                  </a:schemeClr>
                </a:solidFill>
              </a:defRPr>
            </a:lvl3pPr>
            <a:lvl4pPr marL="5091040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4pPr>
            <a:lvl5pPr marL="6788055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5pPr>
            <a:lvl6pPr marL="8485070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6pPr>
            <a:lvl7pPr marL="10182081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7pPr>
            <a:lvl8pPr marL="11879096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8pPr>
            <a:lvl9pPr marL="13576109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55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090" y="63500947"/>
            <a:ext cx="50790748" cy="179622653"/>
          </a:xfrm>
        </p:spPr>
        <p:txBody>
          <a:bodyPr/>
          <a:lstStyle>
            <a:lvl1pPr>
              <a:defRPr sz="10423"/>
            </a:lvl1pPr>
            <a:lvl2pPr>
              <a:defRPr sz="8925"/>
            </a:lvl2pPr>
            <a:lvl3pPr>
              <a:defRPr sz="7423"/>
            </a:lvl3pPr>
            <a:lvl4pPr>
              <a:defRPr sz="6674"/>
            </a:lvl4pPr>
            <a:lvl5pPr>
              <a:defRPr sz="6674"/>
            </a:lvl5pPr>
            <a:lvl6pPr>
              <a:defRPr sz="6674"/>
            </a:lvl6pPr>
            <a:lvl7pPr>
              <a:defRPr sz="6674"/>
            </a:lvl7pPr>
            <a:lvl8pPr>
              <a:defRPr sz="6674"/>
            </a:lvl8pPr>
            <a:lvl9pPr>
              <a:defRPr sz="667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940844" y="63500947"/>
            <a:ext cx="50790748" cy="179622653"/>
          </a:xfrm>
        </p:spPr>
        <p:txBody>
          <a:bodyPr/>
          <a:lstStyle>
            <a:lvl1pPr>
              <a:defRPr sz="10423"/>
            </a:lvl1pPr>
            <a:lvl2pPr>
              <a:defRPr sz="8925"/>
            </a:lvl2pPr>
            <a:lvl3pPr>
              <a:defRPr sz="7423"/>
            </a:lvl3pPr>
            <a:lvl4pPr>
              <a:defRPr sz="6674"/>
            </a:lvl4pPr>
            <a:lvl5pPr>
              <a:defRPr sz="6674"/>
            </a:lvl5pPr>
            <a:lvl6pPr>
              <a:defRPr sz="6674"/>
            </a:lvl6pPr>
            <a:lvl7pPr>
              <a:defRPr sz="6674"/>
            </a:lvl7pPr>
            <a:lvl8pPr>
              <a:defRPr sz="6674"/>
            </a:lvl8pPr>
            <a:lvl9pPr>
              <a:defRPr sz="667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33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2" y="1730028"/>
            <a:ext cx="25920382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4" y="9670152"/>
            <a:ext cx="12725189" cy="4030057"/>
          </a:xfrm>
        </p:spPr>
        <p:txBody>
          <a:bodyPr anchor="b"/>
          <a:lstStyle>
            <a:lvl1pPr marL="0" indent="0">
              <a:buNone/>
              <a:defRPr sz="8925" b="1"/>
            </a:lvl1pPr>
            <a:lvl2pPr marL="1697014" indent="0">
              <a:buNone/>
              <a:defRPr sz="7423" b="1"/>
            </a:lvl2pPr>
            <a:lvl3pPr marL="3394028" indent="0">
              <a:buNone/>
              <a:defRPr sz="6674" b="1"/>
            </a:lvl3pPr>
            <a:lvl4pPr marL="5091040" indent="0">
              <a:buNone/>
              <a:defRPr sz="5924" b="1"/>
            </a:lvl4pPr>
            <a:lvl5pPr marL="6788055" indent="0">
              <a:buNone/>
              <a:defRPr sz="5924" b="1"/>
            </a:lvl5pPr>
            <a:lvl6pPr marL="8485070" indent="0">
              <a:buNone/>
              <a:defRPr sz="5924" b="1"/>
            </a:lvl6pPr>
            <a:lvl7pPr marL="10182081" indent="0">
              <a:buNone/>
              <a:defRPr sz="5924" b="1"/>
            </a:lvl7pPr>
            <a:lvl8pPr marL="11879096" indent="0">
              <a:buNone/>
              <a:defRPr sz="5924" b="1"/>
            </a:lvl8pPr>
            <a:lvl9pPr marL="13576109" indent="0">
              <a:buNone/>
              <a:defRPr sz="59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024" y="13700203"/>
            <a:ext cx="12725189" cy="24890370"/>
          </a:xfrm>
        </p:spPr>
        <p:txBody>
          <a:bodyPr/>
          <a:lstStyle>
            <a:lvl1pPr>
              <a:defRPr sz="8925"/>
            </a:lvl1pPr>
            <a:lvl2pPr>
              <a:defRPr sz="7423"/>
            </a:lvl2pPr>
            <a:lvl3pPr>
              <a:defRPr sz="6674"/>
            </a:lvl3pPr>
            <a:lvl4pPr>
              <a:defRPr sz="5924"/>
            </a:lvl4pPr>
            <a:lvl5pPr>
              <a:defRPr sz="5924"/>
            </a:lvl5pPr>
            <a:lvl6pPr>
              <a:defRPr sz="5924"/>
            </a:lvl6pPr>
            <a:lvl7pPr>
              <a:defRPr sz="5924"/>
            </a:lvl7pPr>
            <a:lvl8pPr>
              <a:defRPr sz="5924"/>
            </a:lvl8pPr>
            <a:lvl9pPr>
              <a:defRPr sz="592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0220" y="9670152"/>
            <a:ext cx="12730188" cy="4030057"/>
          </a:xfrm>
        </p:spPr>
        <p:txBody>
          <a:bodyPr anchor="b"/>
          <a:lstStyle>
            <a:lvl1pPr marL="0" indent="0">
              <a:buNone/>
              <a:defRPr sz="8925" b="1"/>
            </a:lvl1pPr>
            <a:lvl2pPr marL="1697014" indent="0">
              <a:buNone/>
              <a:defRPr sz="7423" b="1"/>
            </a:lvl2pPr>
            <a:lvl3pPr marL="3394028" indent="0">
              <a:buNone/>
              <a:defRPr sz="6674" b="1"/>
            </a:lvl3pPr>
            <a:lvl4pPr marL="5091040" indent="0">
              <a:buNone/>
              <a:defRPr sz="5924" b="1"/>
            </a:lvl4pPr>
            <a:lvl5pPr marL="6788055" indent="0">
              <a:buNone/>
              <a:defRPr sz="5924" b="1"/>
            </a:lvl5pPr>
            <a:lvl6pPr marL="8485070" indent="0">
              <a:buNone/>
              <a:defRPr sz="5924" b="1"/>
            </a:lvl6pPr>
            <a:lvl7pPr marL="10182081" indent="0">
              <a:buNone/>
              <a:defRPr sz="5924" b="1"/>
            </a:lvl7pPr>
            <a:lvl8pPr marL="11879096" indent="0">
              <a:buNone/>
              <a:defRPr sz="5924" b="1"/>
            </a:lvl8pPr>
            <a:lvl9pPr marL="13576109" indent="0">
              <a:buNone/>
              <a:defRPr sz="59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0220" y="13700203"/>
            <a:ext cx="12730188" cy="24890370"/>
          </a:xfrm>
        </p:spPr>
        <p:txBody>
          <a:bodyPr/>
          <a:lstStyle>
            <a:lvl1pPr>
              <a:defRPr sz="8925"/>
            </a:lvl1pPr>
            <a:lvl2pPr>
              <a:defRPr sz="7423"/>
            </a:lvl2pPr>
            <a:lvl3pPr>
              <a:defRPr sz="6674"/>
            </a:lvl3pPr>
            <a:lvl4pPr>
              <a:defRPr sz="5924"/>
            </a:lvl4pPr>
            <a:lvl5pPr>
              <a:defRPr sz="5924"/>
            </a:lvl5pPr>
            <a:lvl6pPr>
              <a:defRPr sz="5924"/>
            </a:lvl6pPr>
            <a:lvl7pPr>
              <a:defRPr sz="5924"/>
            </a:lvl7pPr>
            <a:lvl8pPr>
              <a:defRPr sz="5924"/>
            </a:lvl8pPr>
            <a:lvl9pPr>
              <a:defRPr sz="592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23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49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79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025" y="1720031"/>
            <a:ext cx="9475141" cy="7320109"/>
          </a:xfrm>
        </p:spPr>
        <p:txBody>
          <a:bodyPr anchor="b"/>
          <a:lstStyle>
            <a:lvl1pPr algn="l">
              <a:defRPr sz="7423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0165" y="1720031"/>
            <a:ext cx="16100238" cy="36870548"/>
          </a:xfrm>
        </p:spPr>
        <p:txBody>
          <a:bodyPr/>
          <a:lstStyle>
            <a:lvl1pPr>
              <a:defRPr sz="11847"/>
            </a:lvl1pPr>
            <a:lvl2pPr>
              <a:defRPr sz="10423"/>
            </a:lvl2pPr>
            <a:lvl3pPr>
              <a:defRPr sz="8925"/>
            </a:lvl3pPr>
            <a:lvl4pPr>
              <a:defRPr sz="7423"/>
            </a:lvl4pPr>
            <a:lvl5pPr>
              <a:defRPr sz="7423"/>
            </a:lvl5pPr>
            <a:lvl6pPr>
              <a:defRPr sz="7423"/>
            </a:lvl6pPr>
            <a:lvl7pPr>
              <a:defRPr sz="7423"/>
            </a:lvl7pPr>
            <a:lvl8pPr>
              <a:defRPr sz="7423"/>
            </a:lvl8pPr>
            <a:lvl9pPr>
              <a:defRPr sz="742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025" y="9040137"/>
            <a:ext cx="9475141" cy="29550440"/>
          </a:xfrm>
        </p:spPr>
        <p:txBody>
          <a:bodyPr/>
          <a:lstStyle>
            <a:lvl1pPr marL="0" indent="0">
              <a:buNone/>
              <a:defRPr sz="5173"/>
            </a:lvl1pPr>
            <a:lvl2pPr marL="1697014" indent="0">
              <a:buNone/>
              <a:defRPr sz="4424"/>
            </a:lvl2pPr>
            <a:lvl3pPr marL="3394028" indent="0">
              <a:buNone/>
              <a:defRPr sz="3750"/>
            </a:lvl3pPr>
            <a:lvl4pPr marL="5091040" indent="0">
              <a:buNone/>
              <a:defRPr sz="3375"/>
            </a:lvl4pPr>
            <a:lvl5pPr marL="6788055" indent="0">
              <a:buNone/>
              <a:defRPr sz="3375"/>
            </a:lvl5pPr>
            <a:lvl6pPr marL="8485070" indent="0">
              <a:buNone/>
              <a:defRPr sz="3375"/>
            </a:lvl6pPr>
            <a:lvl7pPr marL="10182081" indent="0">
              <a:buNone/>
              <a:defRPr sz="3375"/>
            </a:lvl7pPr>
            <a:lvl8pPr marL="11879096" indent="0">
              <a:buNone/>
              <a:defRPr sz="3375"/>
            </a:lvl8pPr>
            <a:lvl9pPr marL="13576109" indent="0">
              <a:buNone/>
              <a:defRPr sz="337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27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090" y="30240450"/>
            <a:ext cx="17280255" cy="3570055"/>
          </a:xfrm>
        </p:spPr>
        <p:txBody>
          <a:bodyPr anchor="b"/>
          <a:lstStyle>
            <a:lvl1pPr algn="l">
              <a:defRPr sz="7423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090" y="3860065"/>
            <a:ext cx="17280255" cy="25920383"/>
          </a:xfrm>
        </p:spPr>
        <p:txBody>
          <a:bodyPr/>
          <a:lstStyle>
            <a:lvl1pPr marL="0" indent="0">
              <a:buNone/>
              <a:defRPr sz="11847"/>
            </a:lvl1pPr>
            <a:lvl2pPr marL="1697014" indent="0">
              <a:buNone/>
              <a:defRPr sz="10423"/>
            </a:lvl2pPr>
            <a:lvl3pPr marL="3394028" indent="0">
              <a:buNone/>
              <a:defRPr sz="8925"/>
            </a:lvl3pPr>
            <a:lvl4pPr marL="5091040" indent="0">
              <a:buNone/>
              <a:defRPr sz="7423"/>
            </a:lvl4pPr>
            <a:lvl5pPr marL="6788055" indent="0">
              <a:buNone/>
              <a:defRPr sz="7423"/>
            </a:lvl5pPr>
            <a:lvl6pPr marL="8485070" indent="0">
              <a:buNone/>
              <a:defRPr sz="7423"/>
            </a:lvl6pPr>
            <a:lvl7pPr marL="10182081" indent="0">
              <a:buNone/>
              <a:defRPr sz="7423"/>
            </a:lvl7pPr>
            <a:lvl8pPr marL="11879096" indent="0">
              <a:buNone/>
              <a:defRPr sz="7423"/>
            </a:lvl8pPr>
            <a:lvl9pPr marL="13576109" indent="0">
              <a:buNone/>
              <a:defRPr sz="7423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090" y="33810507"/>
            <a:ext cx="17280255" cy="5070072"/>
          </a:xfrm>
        </p:spPr>
        <p:txBody>
          <a:bodyPr/>
          <a:lstStyle>
            <a:lvl1pPr marL="0" indent="0">
              <a:buNone/>
              <a:defRPr sz="5173"/>
            </a:lvl1pPr>
            <a:lvl2pPr marL="1697014" indent="0">
              <a:buNone/>
              <a:defRPr sz="4424"/>
            </a:lvl2pPr>
            <a:lvl3pPr marL="3394028" indent="0">
              <a:buNone/>
              <a:defRPr sz="3750"/>
            </a:lvl3pPr>
            <a:lvl4pPr marL="5091040" indent="0">
              <a:buNone/>
              <a:defRPr sz="3375"/>
            </a:lvl4pPr>
            <a:lvl5pPr marL="6788055" indent="0">
              <a:buNone/>
              <a:defRPr sz="3375"/>
            </a:lvl5pPr>
            <a:lvl6pPr marL="8485070" indent="0">
              <a:buNone/>
              <a:defRPr sz="3375"/>
            </a:lvl6pPr>
            <a:lvl7pPr marL="10182081" indent="0">
              <a:buNone/>
              <a:defRPr sz="3375"/>
            </a:lvl7pPr>
            <a:lvl8pPr marL="11879096" indent="0">
              <a:buNone/>
              <a:defRPr sz="3375"/>
            </a:lvl8pPr>
            <a:lvl9pPr marL="13576109" indent="0">
              <a:buNone/>
              <a:defRPr sz="337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49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022" y="1730028"/>
            <a:ext cx="25920382" cy="7200106"/>
          </a:xfrm>
          <a:prstGeom prst="rect">
            <a:avLst/>
          </a:prstGeom>
        </p:spPr>
        <p:txBody>
          <a:bodyPr vert="horz" lIns="452628" tIns="226314" rIns="452628" bIns="226314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022" y="10080157"/>
            <a:ext cx="25920382" cy="28510424"/>
          </a:xfrm>
          <a:prstGeom prst="rect">
            <a:avLst/>
          </a:prstGeom>
        </p:spPr>
        <p:txBody>
          <a:bodyPr vert="horz" lIns="452628" tIns="226314" rIns="452628" bIns="22631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025" y="40040598"/>
            <a:ext cx="6720099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l">
              <a:defRPr sz="44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AF379-BD5E-4885-BB5D-596930DB6BC3}" type="datetimeFigureOut">
              <a:rPr lang="pt-BR" smtClean="0"/>
              <a:pPr/>
              <a:t>22/06/2022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0147" y="40040598"/>
            <a:ext cx="9120134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ctr">
              <a:defRPr sz="44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0309" y="40040598"/>
            <a:ext cx="6720099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r">
              <a:defRPr sz="44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1200-AE67-40D5-9B8E-7457595F0F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78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94028" rtl="0" eaLnBrk="1" latinLnBrk="0" hangingPunct="1">
        <a:spcBef>
          <a:spcPct val="0"/>
        </a:spcBef>
        <a:buNone/>
        <a:defRPr sz="16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2761" indent="-1272761" algn="l" defTabSz="3394028" rtl="0" eaLnBrk="1" latinLnBrk="0" hangingPunct="1">
        <a:spcBef>
          <a:spcPct val="20000"/>
        </a:spcBef>
        <a:buFont typeface="Arial" pitchFamily="34" charset="0"/>
        <a:buChar char="•"/>
        <a:defRPr sz="11847" kern="1200">
          <a:solidFill>
            <a:schemeClr val="tx1"/>
          </a:solidFill>
          <a:latin typeface="+mn-lt"/>
          <a:ea typeface="+mn-ea"/>
          <a:cs typeface="+mn-cs"/>
        </a:defRPr>
      </a:lvl1pPr>
      <a:lvl2pPr marL="2757647" indent="-1060633" algn="l" defTabSz="3394028" rtl="0" eaLnBrk="1" latinLnBrk="0" hangingPunct="1">
        <a:spcBef>
          <a:spcPct val="20000"/>
        </a:spcBef>
        <a:buFont typeface="Arial" pitchFamily="34" charset="0"/>
        <a:buChar char="–"/>
        <a:defRPr sz="10423" kern="1200">
          <a:solidFill>
            <a:schemeClr val="tx1"/>
          </a:solidFill>
          <a:latin typeface="+mn-lt"/>
          <a:ea typeface="+mn-ea"/>
          <a:cs typeface="+mn-cs"/>
        </a:defRPr>
      </a:lvl2pPr>
      <a:lvl3pPr marL="4242534" indent="-848507" algn="l" defTabSz="3394028" rtl="0" eaLnBrk="1" latinLnBrk="0" hangingPunct="1">
        <a:spcBef>
          <a:spcPct val="20000"/>
        </a:spcBef>
        <a:buFont typeface="Arial" pitchFamily="34" charset="0"/>
        <a:buChar char="•"/>
        <a:defRPr sz="8925" kern="1200">
          <a:solidFill>
            <a:schemeClr val="tx1"/>
          </a:solidFill>
          <a:latin typeface="+mn-lt"/>
          <a:ea typeface="+mn-ea"/>
          <a:cs typeface="+mn-cs"/>
        </a:defRPr>
      </a:lvl3pPr>
      <a:lvl4pPr marL="5939548" indent="-848507" algn="l" defTabSz="3394028" rtl="0" eaLnBrk="1" latinLnBrk="0" hangingPunct="1">
        <a:spcBef>
          <a:spcPct val="20000"/>
        </a:spcBef>
        <a:buFont typeface="Arial" pitchFamily="34" charset="0"/>
        <a:buChar char="–"/>
        <a:defRPr sz="7423" kern="1200">
          <a:solidFill>
            <a:schemeClr val="tx1"/>
          </a:solidFill>
          <a:latin typeface="+mn-lt"/>
          <a:ea typeface="+mn-ea"/>
          <a:cs typeface="+mn-cs"/>
        </a:defRPr>
      </a:lvl4pPr>
      <a:lvl5pPr marL="7636563" indent="-848507" algn="l" defTabSz="3394028" rtl="0" eaLnBrk="1" latinLnBrk="0" hangingPunct="1">
        <a:spcBef>
          <a:spcPct val="20000"/>
        </a:spcBef>
        <a:buFont typeface="Arial" pitchFamily="34" charset="0"/>
        <a:buChar char="»"/>
        <a:defRPr sz="7423" kern="1200">
          <a:solidFill>
            <a:schemeClr val="tx1"/>
          </a:solidFill>
          <a:latin typeface="+mn-lt"/>
          <a:ea typeface="+mn-ea"/>
          <a:cs typeface="+mn-cs"/>
        </a:defRPr>
      </a:lvl5pPr>
      <a:lvl6pPr marL="9333576" indent="-848507" algn="l" defTabSz="3394028" rtl="0" eaLnBrk="1" latinLnBrk="0" hangingPunct="1">
        <a:spcBef>
          <a:spcPct val="20000"/>
        </a:spcBef>
        <a:buFont typeface="Arial" pitchFamily="34" charset="0"/>
        <a:buChar char="•"/>
        <a:defRPr sz="7423" kern="1200">
          <a:solidFill>
            <a:schemeClr val="tx1"/>
          </a:solidFill>
          <a:latin typeface="+mn-lt"/>
          <a:ea typeface="+mn-ea"/>
          <a:cs typeface="+mn-cs"/>
        </a:defRPr>
      </a:lvl6pPr>
      <a:lvl7pPr marL="11030588" indent="-848507" algn="l" defTabSz="3394028" rtl="0" eaLnBrk="1" latinLnBrk="0" hangingPunct="1">
        <a:spcBef>
          <a:spcPct val="20000"/>
        </a:spcBef>
        <a:buFont typeface="Arial" pitchFamily="34" charset="0"/>
        <a:buChar char="•"/>
        <a:defRPr sz="7423" kern="1200">
          <a:solidFill>
            <a:schemeClr val="tx1"/>
          </a:solidFill>
          <a:latin typeface="+mn-lt"/>
          <a:ea typeface="+mn-ea"/>
          <a:cs typeface="+mn-cs"/>
        </a:defRPr>
      </a:lvl7pPr>
      <a:lvl8pPr marL="12727603" indent="-848507" algn="l" defTabSz="3394028" rtl="0" eaLnBrk="1" latinLnBrk="0" hangingPunct="1">
        <a:spcBef>
          <a:spcPct val="20000"/>
        </a:spcBef>
        <a:buFont typeface="Arial" pitchFamily="34" charset="0"/>
        <a:buChar char="•"/>
        <a:defRPr sz="7423" kern="1200">
          <a:solidFill>
            <a:schemeClr val="tx1"/>
          </a:solidFill>
          <a:latin typeface="+mn-lt"/>
          <a:ea typeface="+mn-ea"/>
          <a:cs typeface="+mn-cs"/>
        </a:defRPr>
      </a:lvl8pPr>
      <a:lvl9pPr marL="14424616" indent="-848507" algn="l" defTabSz="3394028" rtl="0" eaLnBrk="1" latinLnBrk="0" hangingPunct="1">
        <a:spcBef>
          <a:spcPct val="20000"/>
        </a:spcBef>
        <a:buFont typeface="Arial" pitchFamily="34" charset="0"/>
        <a:buChar char="•"/>
        <a:defRPr sz="74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1pPr>
      <a:lvl2pPr marL="1697014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2pPr>
      <a:lvl3pPr marL="3394028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3pPr>
      <a:lvl4pPr marL="5091040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4pPr>
      <a:lvl5pPr marL="6788055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5pPr>
      <a:lvl6pPr marL="8485070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6pPr>
      <a:lvl7pPr marL="10182081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7pPr>
      <a:lvl8pPr marL="11879096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8pPr>
      <a:lvl9pPr marL="13576109" algn="l" defTabSz="3394028" rtl="0" eaLnBrk="1" latinLnBrk="0" hangingPunct="1">
        <a:defRPr sz="66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873729" y="10016086"/>
            <a:ext cx="27024402" cy="13496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74"/>
          </a:p>
        </p:txBody>
      </p:sp>
      <p:sp>
        <p:nvSpPr>
          <p:cNvPr id="20" name="Text Box 3434"/>
          <p:cNvSpPr txBox="1">
            <a:spLocks noChangeArrowheads="1"/>
          </p:cNvSpPr>
          <p:nvPr/>
        </p:nvSpPr>
        <p:spPr bwMode="auto">
          <a:xfrm>
            <a:off x="621036" y="5907522"/>
            <a:ext cx="19401311" cy="992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919" tIns="34460" rIns="68919" bIns="34460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6000" b="1" dirty="0">
                <a:solidFill>
                  <a:srgbClr val="9416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 EM RECURSOS HUMANOS</a:t>
            </a:r>
            <a:endParaRPr lang="pt-BR" altLang="pt-BR" sz="6000" dirty="0">
              <a:solidFill>
                <a:srgbClr val="9416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414"/>
          <p:cNvSpPr txBox="1">
            <a:spLocks noChangeArrowheads="1"/>
          </p:cNvSpPr>
          <p:nvPr/>
        </p:nvSpPr>
        <p:spPr bwMode="auto">
          <a:xfrm>
            <a:off x="502668" y="10527759"/>
            <a:ext cx="27723080" cy="215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129" tIns="32565" rIns="65129" bIns="32565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1; Nome completo 2. Nome completo 3; Nome completo 4; Nome completo 5 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e-mail1; e-mail2; e-mail3; e-amil4; e-mail5</a:t>
            </a:r>
          </a:p>
          <a:p>
            <a:pPr algn="ctr"/>
            <a:endParaRPr lang="pt-BR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Orientadora: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Me. Sara Cristina Marques Amâncio</a:t>
            </a:r>
            <a:endParaRPr lang="pt-BR" alt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3166"/>
          <p:cNvSpPr>
            <a:spLocks noChangeArrowheads="1"/>
          </p:cNvSpPr>
          <p:nvPr/>
        </p:nvSpPr>
        <p:spPr bwMode="auto">
          <a:xfrm>
            <a:off x="19153739" y="13535423"/>
            <a:ext cx="9000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76611" tIns="38305" rIns="76611" bIns="38305" anchor="ctr"/>
          <a:lstStyle/>
          <a:p>
            <a:pPr algn="ctr" defTabSz="765419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CONSIDERAÇÕES FINAIS</a:t>
            </a:r>
          </a:p>
        </p:txBody>
      </p:sp>
      <p:sp>
        <p:nvSpPr>
          <p:cNvPr id="23" name="Text Box 3177"/>
          <p:cNvSpPr txBox="1">
            <a:spLocks noChangeArrowheads="1"/>
          </p:cNvSpPr>
          <p:nvPr/>
        </p:nvSpPr>
        <p:spPr bwMode="auto">
          <a:xfrm>
            <a:off x="9855593" y="13540195"/>
            <a:ext cx="8640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76611" tIns="38305" rIns="76611" bIns="38305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25" name="Text Box 3415"/>
          <p:cNvSpPr txBox="1">
            <a:spLocks noChangeArrowheads="1"/>
          </p:cNvSpPr>
          <p:nvPr/>
        </p:nvSpPr>
        <p:spPr bwMode="auto">
          <a:xfrm>
            <a:off x="574676" y="13541462"/>
            <a:ext cx="9000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76611" tIns="38305" rIns="76611" bIns="38305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27" name="Text Box 3660"/>
          <p:cNvSpPr txBox="1">
            <a:spLocks noChangeArrowheads="1"/>
          </p:cNvSpPr>
          <p:nvPr/>
        </p:nvSpPr>
        <p:spPr bwMode="auto">
          <a:xfrm>
            <a:off x="18987503" y="33184552"/>
            <a:ext cx="9000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76611" tIns="38305" rIns="76611" bIns="38305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28" name="Text Box 3415"/>
          <p:cNvSpPr txBox="1">
            <a:spLocks noChangeArrowheads="1"/>
          </p:cNvSpPr>
          <p:nvPr/>
        </p:nvSpPr>
        <p:spPr bwMode="auto">
          <a:xfrm>
            <a:off x="9675593" y="18287951"/>
            <a:ext cx="9000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76611" tIns="38305" rIns="76611" bIns="38305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4000" b="1" dirty="0">
                <a:latin typeface="Arial" pitchFamily="34" charset="0"/>
                <a:cs typeface="Arial" pitchFamily="34" charset="0"/>
              </a:rPr>
              <a:t>METODOLOGIA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91660" y="14645754"/>
            <a:ext cx="8640000" cy="1172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Atualmente vemos que as pequenas cidades têm alguns valores que se destacam perante muitas cidades metropolitanas, inclusive na situação de negócios, comércios, indústrias, agropecuária etc.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Neste sentido, muitas empresas vão em buscas dessas cidades para investirem seus negócios e aumentarem os recursos e o mercado local, aonde o benefício e o lucro acabam sendo tanto para os empreendedores quanto para os munícipes locais, gerando um aumento nos empregos locais que impacta no aumento da renda da cidade.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 tendência é que esse cenário aumente cada vez mais, com os recursos sendo facilitados e o avanço da tecnologia, o empreendedorismo pende cada vez mais para cidades com menos de 500 mil habitantes.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0008684" y="14645755"/>
            <a:ext cx="864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Trazer informação sobre o cenário do empreendedorismo no interior para que possa servir de auxílio às pessoas que querem ser donas de seu próprio negócio, visando motivar cidadãos das pequenas cidades a empreender.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9855593" y="19296650"/>
            <a:ext cx="86400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Por ser um assunto que retrata a realidade dos municípios com poucos habitantes foram utilizados métodos de pesquisas bibliográficas através da internet, artigos físicos, trabalhos realizados em cima do mesmo assunto, revistas e sites específicos de empreendedorismo como Sebrae.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Usamos como instrumento de coleta de dados a pesquisa de campo para poder identificar o nível de conhecimento e familiarização das pessoas quando relacionado ao assunto, para apontar quais tópicos devíamos abordar nas informações aqui passadas. </a:t>
            </a:r>
          </a:p>
          <a:p>
            <a:pPr algn="just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9225708" y="14668382"/>
            <a:ext cx="8640000" cy="1892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O empreendedorismo é um tema muito discutido em todos os ramos da administração e muito visado para que estudantes de universidades e cursos técnicos possam desenvolver a capacidade de se tornar um empreendedor futuramente.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Entendendo sobre o assunto poderemos colaborar para que todo esse cenário possa se desenvolver cada vez mais e agregar conhecimento profissional e pessoal a todos àqueles que estiverem lendo nosso trabalho.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Isso faz com que os futuros empreendedores se esforcem e criem coragem para sair da zona de conforto e participar dos desafios no mercado empreendedor e então buscar cada vez mais sucesso.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Duas famosas frases de Warren Edward Buffett, um investidor e filantropo americano, diz: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“Preço é o que você paga. Valor é o que você ganha”.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“O tempo é amigo dos negócios excelentes e inimigo dos negócios medíocres”.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Portanto, para empreender com sucesso é preciso analisar muito bem o mercado, ter paciência e humildade ao gerenciar seu próprio negócio e com isso fazer com que sua empresa gere muito valor e tenha excelentes resultados.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19333739" y="34264552"/>
            <a:ext cx="86400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/>
              <a:t>ADMINISTRADORES.COM</a:t>
            </a:r>
            <a:r>
              <a:rPr lang="pt-BR" sz="2500" b="1" dirty="0"/>
              <a:t>. Empreendedorismo, origem e desafio para o Brasil do século XXI</a:t>
            </a:r>
            <a:r>
              <a:rPr lang="pt-BR" sz="2500" dirty="0"/>
              <a:t>. Brasil. 23 ago. 2009. Disponível em &lt;https://administradores.com.br/artigos/empreendedorismo-origem-e-desafios-para-o-brasil-do-</a:t>
            </a:r>
            <a:r>
              <a:rPr lang="pt-BR" sz="2500" dirty="0" err="1"/>
              <a:t>seculo</a:t>
            </a:r>
            <a:r>
              <a:rPr lang="pt-BR" sz="2500" dirty="0"/>
              <a:t>-</a:t>
            </a:r>
            <a:r>
              <a:rPr lang="pt-BR" sz="2500" dirty="0" err="1"/>
              <a:t>xxi</a:t>
            </a:r>
            <a:r>
              <a:rPr lang="pt-BR" sz="2500" dirty="0"/>
              <a:t>&gt;</a:t>
            </a:r>
            <a:r>
              <a:rPr lang="pt-BR" sz="2500" b="1" dirty="0"/>
              <a:t> </a:t>
            </a:r>
            <a:r>
              <a:rPr lang="pt-BR" sz="2500" dirty="0"/>
              <a:t>Acesso: 01 jul. 2020.</a:t>
            </a:r>
          </a:p>
          <a:p>
            <a:endParaRPr lang="pt-BR" sz="2500" dirty="0"/>
          </a:p>
          <a:p>
            <a:r>
              <a:rPr lang="pt-BR" sz="2500" dirty="0"/>
              <a:t>O TEMPO</a:t>
            </a:r>
            <a:r>
              <a:rPr lang="pt-BR" sz="2500" b="1" dirty="0"/>
              <a:t>. Indústrias levam mudanças grandes a pequenas cidades</a:t>
            </a:r>
            <a:r>
              <a:rPr lang="pt-BR" sz="2500" dirty="0"/>
              <a:t>. 14 jul. 2013. Disponível em &lt;https://www.otempo.com.br/economia/industrias-levam-mudancas-grandes-a-pequenas-cidades-1.680547&gt; Acesso: 21 nov. 2019.</a:t>
            </a:r>
          </a:p>
          <a:p>
            <a:endParaRPr lang="pt-BR" sz="2500" dirty="0"/>
          </a:p>
          <a:p>
            <a:r>
              <a:rPr lang="pt-BR" sz="2500" dirty="0"/>
              <a:t>REVISTA EXAME. </a:t>
            </a:r>
            <a:r>
              <a:rPr lang="pt-BR" sz="2500" b="1" dirty="0"/>
              <a:t>20 cidades minúsculas onde a renda é de gente grande</a:t>
            </a:r>
            <a:r>
              <a:rPr lang="pt-BR" sz="2500" dirty="0"/>
              <a:t>. 17 abr. 2014. Disponível em: &lt;https://exame.abril.com.br/brasil/20-cidades-minusculas-onde-a-renda-e-de-gente-grande/</a:t>
            </a:r>
            <a:r>
              <a:rPr lang="pt-BR" sz="2500" u="sng" dirty="0"/>
              <a:t>&gt;. </a:t>
            </a:r>
            <a:r>
              <a:rPr lang="pt-BR" sz="2500" dirty="0"/>
              <a:t>Acesso: 21 nov. 2019.</a:t>
            </a:r>
          </a:p>
          <a:p>
            <a:endParaRPr lang="pt-BR" sz="2500" dirty="0"/>
          </a:p>
          <a:p>
            <a:r>
              <a:rPr lang="pt-BR" sz="2500" dirty="0"/>
              <a:t>SEBRAE / DATAPOPULAR.</a:t>
            </a:r>
            <a:r>
              <a:rPr lang="pt-BR" sz="2500" b="1" dirty="0"/>
              <a:t> Dossiê do interior do Brasil. </a:t>
            </a:r>
            <a:r>
              <a:rPr lang="pt-BR" sz="2500" dirty="0"/>
              <a:t>Brasil, WEB, abr. 2014.</a:t>
            </a:r>
            <a:r>
              <a:rPr lang="pt-BR" sz="2500" b="1" dirty="0"/>
              <a:t> </a:t>
            </a:r>
            <a:r>
              <a:rPr lang="pt-BR" sz="2500" dirty="0"/>
              <a:t>Disponível em &lt;https://www.sebrae.com.br/Sebrae/Portal%20Sebrae/Estudos%20e%20Pesquisas/interior%20do%20brasil_completo.pdf&gt; Acesso: 01 jul. 2020.</a:t>
            </a:r>
          </a:p>
        </p:txBody>
      </p:sp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2585799741"/>
              </p:ext>
            </p:extLst>
          </p:nvPr>
        </p:nvGraphicFramePr>
        <p:xfrm>
          <a:off x="15970794" y="23705223"/>
          <a:ext cx="45718" cy="6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 Box 3434">
            <a:extLst>
              <a:ext uri="{FF2B5EF4-FFF2-40B4-BE49-F238E27FC236}">
                <a16:creationId xmlns:a16="http://schemas.microsoft.com/office/drawing/2014/main" id="{D7BD940E-0E46-4F62-8E27-F95BA8A5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359" y="41834567"/>
            <a:ext cx="7115117" cy="68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919" tIns="34460" rIns="68919" bIns="34460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 b="1" dirty="0">
                <a:solidFill>
                  <a:srgbClr val="9416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Serrana, Julho de 2021.</a:t>
            </a:r>
            <a:endParaRPr lang="pt-BR" altLang="pt-BR" sz="4000" dirty="0">
              <a:solidFill>
                <a:srgbClr val="9416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35" descr="C:\Users\Sara\Desktop\ETEC\LOGOMARCAS CPS E ETEC\Etec Logo Colorida.png">
            <a:extLst>
              <a:ext uri="{FF2B5EF4-FFF2-40B4-BE49-F238E27FC236}">
                <a16:creationId xmlns:a16="http://schemas.microsoft.com/office/drawing/2014/main" id="{6B68AB7E-DC7D-487C-BEDC-60D5A62AE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901" y="1675634"/>
            <a:ext cx="3655767" cy="23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873729" y="7509531"/>
            <a:ext cx="191486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5000" b="1" dirty="0">
                <a:solidFill>
                  <a:srgbClr val="4A55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TRABALHO: subtítulo se tiver</a:t>
            </a:r>
          </a:p>
        </p:txBody>
      </p:sp>
      <p:sp>
        <p:nvSpPr>
          <p:cNvPr id="26" name="Text Box 3658"/>
          <p:cNvSpPr txBox="1">
            <a:spLocks noChangeArrowheads="1"/>
          </p:cNvSpPr>
          <p:nvPr/>
        </p:nvSpPr>
        <p:spPr bwMode="auto">
          <a:xfrm>
            <a:off x="787296" y="27577103"/>
            <a:ext cx="4742257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6611" tIns="38305" rIns="76611" bIns="38305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4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79A2DEB3-1AF3-4526-9ECB-814A234F77E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52" y="29089151"/>
            <a:ext cx="8382708" cy="5786364"/>
          </a:xfrm>
          <a:prstGeom prst="rect">
            <a:avLst/>
          </a:prstGeom>
          <a:noFill/>
        </p:spPr>
      </p:pic>
      <p:pic>
        <p:nvPicPr>
          <p:cNvPr id="33" name="Imagem 32">
            <a:extLst>
              <a:ext uri="{FF2B5EF4-FFF2-40B4-BE49-F238E27FC236}">
                <a16:creationId xmlns:a16="http://schemas.microsoft.com/office/drawing/2014/main" id="{E6D81D39-CD51-4692-9753-B37E8536CC1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732" y="29089151"/>
            <a:ext cx="8382707" cy="5786364"/>
          </a:xfrm>
          <a:prstGeom prst="rect">
            <a:avLst/>
          </a:prstGeom>
          <a:noFill/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id="{ED35D093-4A2C-485C-A8FC-64728D5BA5E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09" y="35780179"/>
            <a:ext cx="8370082" cy="5288024"/>
          </a:xfrm>
          <a:prstGeom prst="rect">
            <a:avLst/>
          </a:prstGeom>
          <a:noFill/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10CA996-DD5F-44EF-98E8-92A891AB79F8}"/>
              </a:ext>
            </a:extLst>
          </p:cNvPr>
          <p:cNvSpPr txBox="1"/>
          <p:nvPr/>
        </p:nvSpPr>
        <p:spPr>
          <a:xfrm>
            <a:off x="10008684" y="35092374"/>
            <a:ext cx="848690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Há também a questão sobre a falta de informação compartilhada sobre o assunto empreendedorismo, que faz com que o crescimento seja lento e tardio. 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Neste sentido, se houver investimento e a propagação das informações relevantes sobre o empreendedorismo, consequentemente o número de pessoas que conhecem e praticam ações empreendedoras vai aumentar cada vez mais dentro da nossa região. </a:t>
            </a:r>
            <a:endParaRPr lang="pt-BR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58FEAED-05E5-4A2B-B1F9-35C247E06DEB}"/>
              </a:ext>
            </a:extLst>
          </p:cNvPr>
          <p:cNvSpPr txBox="1"/>
          <p:nvPr/>
        </p:nvSpPr>
        <p:spPr>
          <a:xfrm>
            <a:off x="8999612" y="41961058"/>
            <a:ext cx="9675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Fonte: elaborado pelos autores com informações da pesquisa de campo, 2020.</a:t>
            </a:r>
            <a:endParaRPr lang="pt-BR" sz="2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8A1A47-2717-40AB-B255-97E23CBE1028}"/>
              </a:ext>
            </a:extLst>
          </p:cNvPr>
          <p:cNvSpPr txBox="1"/>
          <p:nvPr/>
        </p:nvSpPr>
        <p:spPr>
          <a:xfrm>
            <a:off x="21456996" y="562684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i="1" dirty="0">
                <a:solidFill>
                  <a:srgbClr val="FF0000"/>
                </a:solidFill>
              </a:rPr>
              <a:t>Foto do grupo ou imagem do tema</a:t>
            </a:r>
          </a:p>
        </p:txBody>
      </p:sp>
    </p:spTree>
    <p:extLst>
      <p:ext uri="{BB962C8B-B14F-4D97-AF65-F5344CB8AC3E}">
        <p14:creationId xmlns:p14="http://schemas.microsoft.com/office/powerpoint/2010/main" val="2588500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769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</dc:creator>
  <cp:lastModifiedBy>SARA CRISTINA MARQUES AMANCIO</cp:lastModifiedBy>
  <cp:revision>125</cp:revision>
  <dcterms:created xsi:type="dcterms:W3CDTF">2018-06-12T22:48:56Z</dcterms:created>
  <dcterms:modified xsi:type="dcterms:W3CDTF">2022-06-22T23:41:45Z</dcterms:modified>
</cp:coreProperties>
</file>